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146" autoAdjust="0"/>
  </p:normalViewPr>
  <p:slideViewPr>
    <p:cSldViewPr>
      <p:cViewPr varScale="1">
        <p:scale>
          <a:sx n="38" d="100"/>
          <a:sy n="38" d="100"/>
        </p:scale>
        <p:origin x="16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74508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426858" y="369792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917758" y="116616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10956" y="3417143"/>
            <a:ext cx="6371581" cy="415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 and Visualization for 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2E74AA-7758-5CE7-5F7B-9180718F7746}"/>
              </a:ext>
            </a:extLst>
          </p:cNvPr>
          <p:cNvSpPr txBox="1"/>
          <p:nvPr/>
        </p:nvSpPr>
        <p:spPr>
          <a:xfrm>
            <a:off x="11009456" y="1580430"/>
            <a:ext cx="682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A0A0A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The data indicates that "animals" is the most popular content category. "Science" and "healthy eating" are also quite popular. Each of the top categories has a variety of sub-topics within it. </a:t>
            </a:r>
            <a:b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6A19C-DF76-E1C9-FC7E-17B3CFB750CC}"/>
              </a:ext>
            </a:extLst>
          </p:cNvPr>
          <p:cNvSpPr txBox="1"/>
          <p:nvPr/>
        </p:nvSpPr>
        <p:spPr>
          <a:xfrm>
            <a:off x="10924802" y="4272649"/>
            <a:ext cx="699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Popular categories resonate well with the Social Buzz audience. Animals" and "science" have a slight edge over other categories.</a:t>
            </a:r>
            <a:r>
              <a:rPr lang="en-US" sz="2400" b="0" i="0" dirty="0">
                <a:solidFill>
                  <a:srgbClr val="0A0A0A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Having a variety of content allows for reaching different audience groups.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1AE1A-BD5C-FD06-C92B-C787519A71AF}"/>
              </a:ext>
            </a:extLst>
          </p:cNvPr>
          <p:cNvSpPr txBox="1"/>
          <p:nvPr/>
        </p:nvSpPr>
        <p:spPr>
          <a:xfrm>
            <a:off x="10924802" y="6964868"/>
            <a:ext cx="70287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0A0A0A"/>
                </a:solidFill>
                <a:effectLst/>
                <a:latin typeface="Inter"/>
              </a:rPr>
              <a:t>Analyze the performance of sub-topics within each top category. Research your audience to understand their preferences and motivations. Create a content strategy that prioritizes the top categories and identifies niche opportunities.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B948FC-8ADA-5592-7C6D-BCA36E7BC7AC}"/>
              </a:ext>
            </a:extLst>
          </p:cNvPr>
          <p:cNvSpPr txBox="1"/>
          <p:nvPr/>
        </p:nvSpPr>
        <p:spPr>
          <a:xfrm>
            <a:off x="8490917" y="2253373"/>
            <a:ext cx="3389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About Social Buzz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30298F-D3E6-5B25-47AB-6B3FD08B19AA}"/>
              </a:ext>
            </a:extLst>
          </p:cNvPr>
          <p:cNvSpPr txBox="1"/>
          <p:nvPr/>
        </p:nvSpPr>
        <p:spPr>
          <a:xfrm>
            <a:off x="8436952" y="2791674"/>
            <a:ext cx="77899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Social Buzz is a Social media &amp; content creation industry founded by two former engineers in 2010. Social Buzz has experienced rapid growth over the past 5 years, reaching 500 million monthly active users and over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100,000 pieces of content (text, images, videos, GIFs) posted daily. So, We’re starting with a 3-month project to prove our expertise by:</a:t>
            </a:r>
          </a:p>
          <a:p>
            <a:pPr algn="just"/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An audit of their big data practice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Recommendations for a successful IPO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An analysis of their content categories that highlight the top 5 categories with the largest aggregate popularity</a:t>
            </a:r>
            <a:endParaRPr lang="en-IN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1347F-A2BD-7C85-841A-2D10AF3A1914}"/>
              </a:ext>
            </a:extLst>
          </p:cNvPr>
          <p:cNvSpPr txBox="1"/>
          <p:nvPr/>
        </p:nvSpPr>
        <p:spPr>
          <a:xfrm>
            <a:off x="2573102" y="4717892"/>
            <a:ext cx="73552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Over </a:t>
            </a:r>
            <a:r>
              <a:rPr lang="en-IN" sz="2400" u="sng" dirty="0">
                <a:solidFill>
                  <a:schemeClr val="bg1"/>
                </a:solidFill>
              </a:rPr>
              <a:t>500 million </a:t>
            </a:r>
            <a:r>
              <a:rPr lang="en-IN" sz="2400" dirty="0">
                <a:solidFill>
                  <a:schemeClr val="bg1"/>
                </a:solidFill>
              </a:rPr>
              <a:t>active users monthly create a massive amount of </a:t>
            </a:r>
            <a:r>
              <a:rPr lang="en-IN" sz="2400" u="sng" dirty="0">
                <a:solidFill>
                  <a:schemeClr val="bg1"/>
                </a:solidFill>
              </a:rPr>
              <a:t>unstructured data</a:t>
            </a:r>
            <a:r>
              <a:rPr lang="en-IN" sz="2400" dirty="0">
                <a:solidFill>
                  <a:schemeClr val="bg1"/>
                </a:solidFill>
              </a:rPr>
              <a:t>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Over </a:t>
            </a:r>
            <a:r>
              <a:rPr lang="en-IN" sz="2400" u="sng" dirty="0">
                <a:solidFill>
                  <a:schemeClr val="bg1"/>
                </a:solidFill>
              </a:rPr>
              <a:t>100,000 </a:t>
            </a:r>
            <a:r>
              <a:rPr lang="en-IN" sz="2400" dirty="0">
                <a:solidFill>
                  <a:schemeClr val="bg1"/>
                </a:solidFill>
              </a:rPr>
              <a:t> Pieces of content posted daily</a:t>
            </a:r>
          </a:p>
          <a:p>
            <a:r>
              <a:rPr lang="en-IN" sz="2400" dirty="0">
                <a:solidFill>
                  <a:schemeClr val="bg1"/>
                </a:solidFill>
              </a:rPr>
              <a:t>Now, </a:t>
            </a:r>
            <a:r>
              <a:rPr lang="en-US" sz="2400" u="sng" dirty="0">
                <a:solidFill>
                  <a:schemeClr val="bg1"/>
                </a:solidFill>
              </a:rPr>
              <a:t>Understand</a:t>
            </a:r>
            <a:r>
              <a:rPr lang="en-US" sz="2400" dirty="0">
                <a:solidFill>
                  <a:schemeClr val="bg1"/>
                </a:solidFill>
              </a:rPr>
              <a:t> which content categories drive the most engagement and </a:t>
            </a:r>
            <a:r>
              <a:rPr lang="en-US" sz="2400" u="sng" dirty="0">
                <a:solidFill>
                  <a:schemeClr val="bg1"/>
                </a:solidFill>
              </a:rPr>
              <a:t>Identify</a:t>
            </a:r>
            <a:r>
              <a:rPr lang="en-US" sz="2400" u="sng" dirty="0"/>
              <a:t> </a:t>
            </a:r>
            <a:r>
              <a:rPr lang="en-US" sz="2400" dirty="0">
                <a:solidFill>
                  <a:schemeClr val="bg1"/>
                </a:solidFill>
              </a:rPr>
              <a:t>top-performing content categories to inform content strategy.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We need to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Analyze their content categories and highlight the top 5 with the largest aggregate popularity.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4A5ECB-B96E-05B8-3154-D37DFDCF4E2F}"/>
              </a:ext>
            </a:extLst>
          </p:cNvPr>
          <p:cNvSpPr txBox="1"/>
          <p:nvPr/>
        </p:nvSpPr>
        <p:spPr>
          <a:xfrm>
            <a:off x="14293092" y="1454169"/>
            <a:ext cx="2699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069807-A383-9D41-940F-44D0B134D562}"/>
              </a:ext>
            </a:extLst>
          </p:cNvPr>
          <p:cNvSpPr txBox="1"/>
          <p:nvPr/>
        </p:nvSpPr>
        <p:spPr>
          <a:xfrm>
            <a:off x="14293091" y="4740448"/>
            <a:ext cx="3488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MARCUS</a:t>
            </a:r>
            <a:r>
              <a:rPr lang="en-US" sz="2000" b="1" dirty="0"/>
              <a:t> </a:t>
            </a:r>
            <a:r>
              <a:rPr lang="en-US" sz="2400" b="1" dirty="0"/>
              <a:t>ROMPTON</a:t>
            </a:r>
            <a:endParaRPr lang="en-US" sz="2000" b="1" dirty="0"/>
          </a:p>
          <a:p>
            <a:r>
              <a:rPr lang="en-US" sz="2400" b="1" dirty="0"/>
              <a:t>Senior Principal</a:t>
            </a:r>
            <a:endParaRPr lang="en-IN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7551D5-7646-BF46-592F-CFC48BECF6B4}"/>
              </a:ext>
            </a:extLst>
          </p:cNvPr>
          <p:cNvSpPr txBox="1"/>
          <p:nvPr/>
        </p:nvSpPr>
        <p:spPr>
          <a:xfrm>
            <a:off x="14293091" y="7569400"/>
            <a:ext cx="32758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Goli Srimannarayana</a:t>
            </a:r>
          </a:p>
          <a:p>
            <a:r>
              <a:rPr lang="en-US" sz="2400" b="1" dirty="0"/>
              <a:t>Data Analyst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954C6C-BA03-6D39-D44B-75B8242D178C}"/>
              </a:ext>
            </a:extLst>
          </p:cNvPr>
          <p:cNvSpPr txBox="1"/>
          <p:nvPr/>
        </p:nvSpPr>
        <p:spPr>
          <a:xfrm>
            <a:off x="4056664" y="1348113"/>
            <a:ext cx="549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62B40A-B869-598D-98D8-63AF80236E94}"/>
              </a:ext>
            </a:extLst>
          </p:cNvPr>
          <p:cNvSpPr txBox="1"/>
          <p:nvPr/>
        </p:nvSpPr>
        <p:spPr>
          <a:xfrm>
            <a:off x="5764133" y="3107154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4BEDED-63A0-96F9-AC1D-71A81BE5BA65}"/>
              </a:ext>
            </a:extLst>
          </p:cNvPr>
          <p:cNvSpPr txBox="1"/>
          <p:nvPr/>
        </p:nvSpPr>
        <p:spPr>
          <a:xfrm>
            <a:off x="7803225" y="4781368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C5E108-CFD0-9C87-536D-A79E4D9CC488}"/>
              </a:ext>
            </a:extLst>
          </p:cNvPr>
          <p:cNvSpPr txBox="1"/>
          <p:nvPr/>
        </p:nvSpPr>
        <p:spPr>
          <a:xfrm>
            <a:off x="9725885" y="6206233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61BEAC-4EB0-6DC3-B1C2-972DBEFCE509}"/>
              </a:ext>
            </a:extLst>
          </p:cNvPr>
          <p:cNvSpPr txBox="1"/>
          <p:nvPr/>
        </p:nvSpPr>
        <p:spPr>
          <a:xfrm>
            <a:off x="11337710" y="8037333"/>
            <a:ext cx="2941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Uncover Insights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5149" y="6480308"/>
            <a:ext cx="3655011" cy="12311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584324-8577-E4C7-9AC7-529B603BAC81}"/>
              </a:ext>
            </a:extLst>
          </p:cNvPr>
          <p:cNvSpPr txBox="1"/>
          <p:nvPr/>
        </p:nvSpPr>
        <p:spPr>
          <a:xfrm>
            <a:off x="2860061" y="5100032"/>
            <a:ext cx="9734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/>
              <a:t>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8A5EA-F993-C083-6CFB-BDCD237CC12E}"/>
              </a:ext>
            </a:extLst>
          </p:cNvPr>
          <p:cNvSpPr txBox="1"/>
          <p:nvPr/>
        </p:nvSpPr>
        <p:spPr>
          <a:xfrm>
            <a:off x="8351912" y="5166358"/>
            <a:ext cx="2411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1897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2450B-B7D3-BE05-8F6D-4DC5835D9457}"/>
              </a:ext>
            </a:extLst>
          </p:cNvPr>
          <p:cNvSpPr txBox="1"/>
          <p:nvPr/>
        </p:nvSpPr>
        <p:spPr>
          <a:xfrm>
            <a:off x="13896528" y="5143499"/>
            <a:ext cx="29722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/>
              <a:t>January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89C5F3-25BC-8017-1B8C-23B58CF88584}"/>
              </a:ext>
            </a:extLst>
          </p:cNvPr>
          <p:cNvSpPr txBox="1"/>
          <p:nvPr/>
        </p:nvSpPr>
        <p:spPr>
          <a:xfrm>
            <a:off x="2095516" y="7051671"/>
            <a:ext cx="255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Unique categories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18EFCE2-3379-0967-F3B5-8BBE0382F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87816" y="6480307"/>
            <a:ext cx="3655011" cy="1231105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55713466-419F-A72D-D64D-DA3DC20D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30483" y="6480306"/>
            <a:ext cx="3655011" cy="12311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2AACC0C-EFDA-9165-B453-51783B043220}"/>
              </a:ext>
            </a:extLst>
          </p:cNvPr>
          <p:cNvSpPr txBox="1"/>
          <p:nvPr/>
        </p:nvSpPr>
        <p:spPr>
          <a:xfrm>
            <a:off x="8213206" y="6863626"/>
            <a:ext cx="2204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Reactions to</a:t>
            </a:r>
          </a:p>
          <a:p>
            <a:r>
              <a:rPr lang="en-IN" sz="2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IN" sz="2400" b="1" i="0" dirty="0">
                <a:solidFill>
                  <a:schemeClr val="bg1"/>
                </a:solidFill>
                <a:latin typeface="Consolas" panose="020B0609020204030204" pitchFamily="49" charset="0"/>
              </a:rPr>
              <a:t> post</a:t>
            </a:r>
            <a:endParaRPr lang="en-IN" sz="24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740A21-CC8C-26F2-CECF-F7B57C20DDCE}"/>
              </a:ext>
            </a:extLst>
          </p:cNvPr>
          <p:cNvSpPr txBox="1"/>
          <p:nvPr/>
        </p:nvSpPr>
        <p:spPr>
          <a:xfrm>
            <a:off x="14366514" y="6718445"/>
            <a:ext cx="2341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Months with more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3389308" y="8813272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4666766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6809AC-859D-BEE8-3C6B-2E1B55214A42}"/>
              </a:ext>
            </a:extLst>
          </p:cNvPr>
          <p:cNvSpPr txBox="1"/>
          <p:nvPr/>
        </p:nvSpPr>
        <p:spPr>
          <a:xfrm>
            <a:off x="184731" y="3352199"/>
            <a:ext cx="44820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</a:rPr>
              <a:t>Top 5 Content Categories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Animals: 74,965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Science: 71,168 </a:t>
            </a:r>
          </a:p>
          <a:p>
            <a:r>
              <a:rPr lang="en-US" sz="3200" b="1" dirty="0" err="1">
                <a:solidFill>
                  <a:schemeClr val="bg1"/>
                </a:solidFill>
              </a:rPr>
              <a:t>HealthyEating</a:t>
            </a:r>
            <a:r>
              <a:rPr lang="en-US" sz="3200" b="1" dirty="0">
                <a:solidFill>
                  <a:schemeClr val="bg1"/>
                </a:solidFill>
              </a:rPr>
              <a:t>: 69,339 Technology: 68,738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Food: 66,676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B7D43DD-5257-644E-AF81-34B6823D4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66" y="1383832"/>
            <a:ext cx="13142222" cy="76635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435D4D1-34FA-E9E1-43A8-63F040A7C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05" y="1098161"/>
            <a:ext cx="10553059" cy="80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Analytics template - Task 3_final</Template>
  <TotalTime>1379</TotalTime>
  <Words>385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Consolas</vt:lpstr>
      <vt:lpstr>Inter</vt:lpstr>
      <vt:lpstr>Graphik Regular</vt:lpstr>
      <vt:lpstr>Helvetica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Goli Srimannarayana</dc:creator>
  <cp:lastModifiedBy>Goli Srimannarayana</cp:lastModifiedBy>
  <cp:revision>4</cp:revision>
  <dcterms:created xsi:type="dcterms:W3CDTF">2024-06-16T05:52:12Z</dcterms:created>
  <dcterms:modified xsi:type="dcterms:W3CDTF">2024-06-30T07:53:07Z</dcterms:modified>
  <dc:identifier>DAEhDyfaYKE</dc:identifier>
</cp:coreProperties>
</file>